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7AAF71"/>
    <a:srgbClr val="993366"/>
    <a:srgbClr val="FF6699"/>
    <a:srgbClr val="660066"/>
    <a:srgbClr val="92B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5" autoAdjust="0"/>
    <p:restoredTop sz="92411" autoAdjust="0"/>
  </p:normalViewPr>
  <p:slideViewPr>
    <p:cSldViewPr>
      <p:cViewPr varScale="1">
        <p:scale>
          <a:sx n="100" d="100"/>
          <a:sy n="100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008112"/>
          </a:xfrm>
        </p:spPr>
        <p:txBody>
          <a:bodyPr/>
          <a:lstStyle/>
          <a:p>
            <a:r>
              <a:rPr lang="ru-RU" sz="7200" dirty="0" err="1" smtClean="0">
                <a:solidFill>
                  <a:srgbClr val="FFFF00"/>
                </a:solidFill>
              </a:rPr>
              <a:t>Правап</a:t>
            </a:r>
            <a:r>
              <a:rPr lang="be-BY" sz="7200" dirty="0" smtClean="0">
                <a:solidFill>
                  <a:srgbClr val="FFFF00"/>
                </a:solidFill>
              </a:rPr>
              <a:t>іс прыставак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8201000" cy="2685474"/>
          </a:xfrm>
        </p:spPr>
        <p:txBody>
          <a:bodyPr>
            <a:normAutofit fontScale="55000" lnSpcReduction="20000"/>
          </a:bodyPr>
          <a:lstStyle/>
          <a:p>
            <a:r>
              <a:rPr lang="be-BY" sz="3800" b="1" dirty="0">
                <a:solidFill>
                  <a:schemeClr val="tx1">
                    <a:lumMod val="65000"/>
                  </a:schemeClr>
                </a:solidFill>
              </a:rPr>
              <a:t>ЛЕКЦЫЯ-ПРЭЗЕНТАЦЫЯ </a:t>
            </a:r>
            <a:r>
              <a:rPr lang="be-BY" sz="3800" b="1" dirty="0" smtClean="0">
                <a:solidFill>
                  <a:schemeClr val="tx1">
                    <a:lumMod val="65000"/>
                  </a:schemeClr>
                </a:solidFill>
              </a:rPr>
              <a:t>па </a:t>
            </a:r>
            <a:r>
              <a:rPr lang="be-BY" sz="3800" b="1" dirty="0">
                <a:solidFill>
                  <a:schemeClr val="tx1">
                    <a:lumMod val="65000"/>
                  </a:schemeClr>
                </a:solidFill>
              </a:rPr>
              <a:t>БЕЛАРУСКАЙ МОВЕ</a:t>
            </a:r>
          </a:p>
          <a:p>
            <a:r>
              <a:rPr lang="be-BY" sz="3800" b="1" i="1" dirty="0">
                <a:solidFill>
                  <a:schemeClr val="tx1">
                    <a:lumMod val="65000"/>
                  </a:schemeClr>
                </a:solidFill>
              </a:rPr>
              <a:t>для слухачоў </a:t>
            </a:r>
            <a:r>
              <a:rPr lang="be-BY" sz="3800" b="1" i="1" dirty="0" smtClean="0">
                <a:solidFill>
                  <a:schemeClr val="tx1">
                    <a:lumMod val="65000"/>
                  </a:schemeClr>
                </a:solidFill>
              </a:rPr>
              <a:t>падрыхтоўчага аддзялення</a:t>
            </a:r>
            <a:endParaRPr lang="be-BY" sz="3800" b="1" i="1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be-BY" sz="3800" b="1" i="1" dirty="0">
                <a:solidFill>
                  <a:schemeClr val="tx1">
                    <a:lumMod val="65000"/>
                  </a:schemeClr>
                </a:solidFill>
              </a:rPr>
              <a:t>і падрыхтоўчых курсаў</a:t>
            </a:r>
          </a:p>
          <a:p>
            <a:pPr algn="r">
              <a:spcBef>
                <a:spcPct val="0"/>
              </a:spcBef>
              <a:buClrTx/>
            </a:pPr>
            <a:endParaRPr lang="be-BY" altLang="ru-RU" sz="3800" b="1" dirty="0">
              <a:solidFill>
                <a:srgbClr val="FFFF00"/>
              </a:solidFill>
            </a:endParaRPr>
          </a:p>
          <a:p>
            <a:pPr algn="r">
              <a:spcBef>
                <a:spcPct val="0"/>
              </a:spcBef>
              <a:buClrTx/>
            </a:pPr>
            <a:endParaRPr lang="be-BY" altLang="ru-RU" sz="3800" b="1" dirty="0">
              <a:solidFill>
                <a:srgbClr val="FFFF00"/>
              </a:solidFill>
            </a:endParaRPr>
          </a:p>
          <a:p>
            <a:pPr algn="l">
              <a:spcBef>
                <a:spcPct val="0"/>
              </a:spcBef>
              <a:buClrTx/>
            </a:pPr>
            <a:r>
              <a:rPr lang="be-BY" altLang="ru-RU" sz="3800" b="1" dirty="0">
                <a:solidFill>
                  <a:srgbClr val="FFFF00"/>
                </a:solidFill>
              </a:rPr>
              <a:t>Складальнік  </a:t>
            </a:r>
            <a:r>
              <a:rPr lang="be-BY" altLang="ru-RU" sz="3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e-BY" altLang="ru-RU" sz="3800" b="1" dirty="0">
                <a:solidFill>
                  <a:srgbClr val="FFFF00"/>
                </a:solidFill>
              </a:rPr>
              <a:t>  </a:t>
            </a:r>
          </a:p>
          <a:p>
            <a:pPr algn="l">
              <a:spcBef>
                <a:spcPct val="0"/>
              </a:spcBef>
              <a:buClrTx/>
            </a:pPr>
            <a:r>
              <a:rPr lang="be-BY" altLang="ru-RU" sz="3800" b="1" dirty="0">
                <a:solidFill>
                  <a:srgbClr val="FFFF00"/>
                </a:solidFill>
              </a:rPr>
              <a:t>дацэнт кафедры давузаўскай падрыхтоўкі і прафарыентацыі </a:t>
            </a:r>
          </a:p>
          <a:p>
            <a:pPr algn="l">
              <a:spcBef>
                <a:spcPct val="0"/>
              </a:spcBef>
              <a:buClrTx/>
            </a:pPr>
            <a:r>
              <a:rPr lang="be-BY" altLang="ru-RU" sz="3800" b="1" dirty="0">
                <a:solidFill>
                  <a:srgbClr val="FFFF00"/>
                </a:solidFill>
              </a:rPr>
              <a:t>С.В. Чайкова</a:t>
            </a:r>
            <a:endParaRPr lang="ru-RU" altLang="ru-RU" sz="3800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9218" name="Picture 2" descr="C:\Users\Светлана\Pictures\74525883_400_F_9271220_GMaJNMOQyTz0uSrf8TaC0UoDEikvfDGl_P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28803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08112"/>
          </a:xfrm>
        </p:spPr>
        <p:txBody>
          <a:bodyPr/>
          <a:lstStyle/>
          <a:p>
            <a:r>
              <a:rPr lang="be-BY" sz="4000" b="1" dirty="0" smtClean="0"/>
              <a:t>3.Правапіс </a:t>
            </a:r>
            <a:r>
              <a:rPr lang="be-BY" sz="4000" b="1" dirty="0"/>
              <a:t>прыставак </a:t>
            </a:r>
            <a:r>
              <a:rPr lang="be-BY" sz="4000" b="1" i="1" dirty="0"/>
              <a:t>са</a:t>
            </a:r>
            <a:r>
              <a:rPr lang="be-BY" sz="4000" b="1" dirty="0"/>
              <a:t>-</a:t>
            </a:r>
            <a:r>
              <a:rPr lang="be-BY" sz="4000" dirty="0"/>
              <a:t>,</a:t>
            </a:r>
            <a:r>
              <a:rPr lang="be-BY" sz="4000" b="1" dirty="0"/>
              <a:t> </a:t>
            </a:r>
            <a:r>
              <a:rPr lang="be-BY" sz="4000" b="1" i="1" dirty="0" smtClean="0"/>
              <a:t>су</a:t>
            </a:r>
            <a:r>
              <a:rPr lang="be-BY" sz="4000" b="1" dirty="0" smtClean="0"/>
              <a:t>-</a:t>
            </a:r>
            <a:br>
              <a:rPr lang="be-BY" sz="4000" b="1" dirty="0" smtClean="0"/>
            </a:br>
            <a:r>
              <a:rPr lang="be-BY" sz="3200" b="1" dirty="0" smtClean="0">
                <a:solidFill>
                  <a:srgbClr val="FFC000"/>
                </a:solidFill>
              </a:rPr>
              <a:t>б) </a:t>
            </a:r>
            <a:r>
              <a:rPr lang="be-BY" sz="3200" b="1" dirty="0">
                <a:solidFill>
                  <a:srgbClr val="FFC000"/>
                </a:solidFill>
              </a:rPr>
              <a:t>правапіс прыстаўкі </a:t>
            </a:r>
            <a:r>
              <a:rPr lang="be-BY" sz="3200" b="1" i="1" dirty="0" smtClean="0">
                <a:solidFill>
                  <a:srgbClr val="FFC000"/>
                </a:solidFill>
              </a:rPr>
              <a:t>су</a:t>
            </a:r>
            <a:r>
              <a:rPr lang="be-BY" sz="3200" b="1" dirty="0" smtClean="0">
                <a:solidFill>
                  <a:srgbClr val="FFC000"/>
                </a:solidFill>
              </a:rPr>
              <a:t>-</a:t>
            </a:r>
            <a:r>
              <a:rPr lang="be-BY" sz="3200" b="1" dirty="0">
                <a:solidFill>
                  <a:srgbClr val="FFC000"/>
                </a:solidFill>
              </a:rPr>
              <a:t/>
            </a:r>
            <a:br>
              <a:rPr lang="be-BY" sz="3200" b="1" dirty="0">
                <a:solidFill>
                  <a:srgbClr val="FFC000"/>
                </a:solidFill>
              </a:rPr>
            </a:br>
            <a:endParaRPr lang="ru-RU" sz="32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58544"/>
              </p:ext>
            </p:extLst>
          </p:nvPr>
        </p:nvGraphicFramePr>
        <p:xfrm>
          <a:off x="0" y="1313384"/>
          <a:ext cx="5256584" cy="5544616"/>
        </p:xfrm>
        <a:graphic>
          <a:graphicData uri="http://schemas.openxmlformats.org/drawingml/2006/table">
            <a:tbl>
              <a:tblPr firstRow="1" firstCol="1" bandRow="1"/>
              <a:tblGrid>
                <a:gridCol w="1631107"/>
                <a:gridCol w="3625477"/>
              </a:tblGrid>
              <a:tr h="3018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Прыстаўка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пішацца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F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F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Прыклады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F71"/>
                    </a:solidFill>
                  </a:tcPr>
                </a:tc>
              </a:tr>
              <a:tr h="151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назоўніках, дзе </a:t>
                      </a:r>
                      <a:r>
                        <a:rPr lang="be-BY" sz="1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су-</a:t>
                      </a:r>
                      <a:r>
                        <a:rPr lang="be-BY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выдзяляецца толькі гістарычна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F7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сед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вой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вязь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пын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пынак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таргі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мятня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пастат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поня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ткі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цяга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мёт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стаў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F71"/>
                    </a:solidFill>
                  </a:tcPr>
                </a:tc>
              </a:tr>
              <a:tr h="3182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дзеясловах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F7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адносіць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падпарадкоўваць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мяшчаць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існаваць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тыкацца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пярэчыць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пастаўляць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падаць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F71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indent="-495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прыметніках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F7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межны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купны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ладны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гучны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часны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вымяральны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польны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месны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цэльны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F71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прыслоўі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F7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су́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праць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прóць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F71"/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словах, якія без </a:t>
                      </a:r>
                      <a:r>
                        <a:rPr lang="be-BY" sz="1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су-</a:t>
                      </a:r>
                      <a:r>
                        <a:rPr lang="be-BY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не ўжываюцца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F7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квецце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зор’е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ладдзе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гучча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глінак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песак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кравіца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зіральнік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межжа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стаў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F7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новых утварэннях, калі ёсць слова і без </a:t>
                      </a:r>
                      <a:r>
                        <a:rPr lang="be-BY" sz="14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F7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адносіць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падпарадкоўваць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мяшчаць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існаваць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тыкацца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пярэчыць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пастаўляць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падаць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F71"/>
                    </a:solidFill>
                  </a:tcPr>
                </a:tc>
              </a:tr>
              <a:tr h="107161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Заўвага!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Прыстаўка 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су-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захоўваецца ў лексемах, словаўтваральна звязаных са словамі, што маюць прыстаўку 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су-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тачны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суткі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цяжнічаць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цяга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зіранне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зіраць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рэдактарстваваць 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рэдактар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польнасць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польны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be-BY" sz="14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перак</a:t>
                      </a:r>
                      <a:r>
                        <a:rPr lang="be-BY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be-BY" sz="14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</a:t>
                      </a:r>
                      <a:r>
                        <a:rPr lang="be-BY" sz="14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праць.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AF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C:\Users\Светлана\Pictures\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19460"/>
            <a:ext cx="3923928" cy="55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219742"/>
          </a:xfrm>
        </p:spPr>
        <p:txBody>
          <a:bodyPr/>
          <a:lstStyle/>
          <a:p>
            <a:r>
              <a:rPr lang="be-BY" sz="7200" b="1" dirty="0" smtClean="0"/>
              <a:t>Дзякуй за ўвагу!</a:t>
            </a:r>
            <a:endParaRPr lang="ru-RU" sz="72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132856"/>
            <a:ext cx="9163050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2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332657"/>
            <a:ext cx="3080664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Users\Светлана\Pictures\chabrec_trav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686711"/>
            <a:ext cx="6840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be-BY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  <a:endParaRPr lang="be-BY" sz="24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365760" lvl="0" indent="-365760" algn="ctr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be-BY" sz="2400" b="1" dirty="0" smtClean="0">
                <a:solidFill>
                  <a:srgbClr val="990099"/>
                </a:solidFill>
              </a:rPr>
              <a:t>План</a:t>
            </a:r>
          </a:p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be-BY" sz="2400" b="1" dirty="0" smtClean="0">
                <a:solidFill>
                  <a:srgbClr val="990099"/>
                </a:solidFill>
              </a:rPr>
              <a:t>1. Правапіс </a:t>
            </a:r>
            <a:r>
              <a:rPr lang="be-BY" sz="2400" b="1" dirty="0">
                <a:solidFill>
                  <a:srgbClr val="990099"/>
                </a:solidFill>
              </a:rPr>
              <a:t>нязменных прыставак.</a:t>
            </a:r>
          </a:p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be-BY" sz="2400" b="1" dirty="0">
                <a:solidFill>
                  <a:srgbClr val="990099"/>
                </a:solidFill>
              </a:rPr>
              <a:t>2. Правапіс зменных прыставак.</a:t>
            </a:r>
          </a:p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be-BY" sz="2400" b="1" dirty="0">
                <a:solidFill>
                  <a:srgbClr val="990099"/>
                </a:solidFill>
              </a:rPr>
              <a:t>3. Правапіс </a:t>
            </a:r>
            <a:r>
              <a:rPr lang="be-BY" sz="2400" b="1" i="1" dirty="0">
                <a:solidFill>
                  <a:srgbClr val="990099"/>
                </a:solidFill>
              </a:rPr>
              <a:t>й</a:t>
            </a:r>
            <a:r>
              <a:rPr lang="be-BY" sz="2400" b="1" dirty="0">
                <a:solidFill>
                  <a:srgbClr val="990099"/>
                </a:solidFill>
              </a:rPr>
              <a:t>, </a:t>
            </a:r>
            <a:r>
              <a:rPr lang="be-BY" sz="2400" b="1" i="1" dirty="0">
                <a:solidFill>
                  <a:srgbClr val="990099"/>
                </a:solidFill>
              </a:rPr>
              <a:t>ы</a:t>
            </a:r>
            <a:r>
              <a:rPr lang="be-BY" sz="2400" b="1" dirty="0">
                <a:solidFill>
                  <a:srgbClr val="990099"/>
                </a:solidFill>
              </a:rPr>
              <a:t>, </a:t>
            </a:r>
            <a:r>
              <a:rPr lang="be-BY" sz="2400" b="1" i="1" dirty="0">
                <a:solidFill>
                  <a:srgbClr val="990099"/>
                </a:solidFill>
              </a:rPr>
              <a:t>і</a:t>
            </a:r>
            <a:r>
              <a:rPr lang="be-BY" sz="2400" b="1" dirty="0">
                <a:solidFill>
                  <a:srgbClr val="990099"/>
                </a:solidFill>
              </a:rPr>
              <a:t> пасля прыставак:</a:t>
            </a:r>
          </a:p>
          <a:p>
            <a:pPr marL="822960" lvl="1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be-BY" sz="2400" b="1" dirty="0">
                <a:solidFill>
                  <a:srgbClr val="990099"/>
                </a:solidFill>
              </a:rPr>
              <a:t>а) правапіс </a:t>
            </a:r>
            <a:r>
              <a:rPr lang="be-BY" sz="2400" b="1" i="1" dirty="0">
                <a:solidFill>
                  <a:srgbClr val="990099"/>
                </a:solidFill>
              </a:rPr>
              <a:t>й</a:t>
            </a:r>
            <a:r>
              <a:rPr lang="be-BY" sz="2400" b="1" dirty="0">
                <a:solidFill>
                  <a:srgbClr val="990099"/>
                </a:solidFill>
              </a:rPr>
              <a:t> пасля прыставак;</a:t>
            </a:r>
          </a:p>
          <a:p>
            <a:pPr marL="822960" lvl="1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be-BY" sz="2400" b="1" dirty="0">
                <a:solidFill>
                  <a:srgbClr val="990099"/>
                </a:solidFill>
              </a:rPr>
              <a:t>б) правапіс </a:t>
            </a:r>
            <a:r>
              <a:rPr lang="be-BY" sz="2400" b="1" i="1" dirty="0">
                <a:solidFill>
                  <a:srgbClr val="990099"/>
                </a:solidFill>
              </a:rPr>
              <a:t>ы</a:t>
            </a:r>
            <a:r>
              <a:rPr lang="be-BY" sz="2400" b="1" dirty="0">
                <a:solidFill>
                  <a:srgbClr val="990099"/>
                </a:solidFill>
              </a:rPr>
              <a:t> пасля прыставак;</a:t>
            </a:r>
          </a:p>
          <a:p>
            <a:pPr marL="822960" lvl="1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be-BY" sz="2400" b="1" dirty="0">
                <a:solidFill>
                  <a:srgbClr val="990099"/>
                </a:solidFill>
              </a:rPr>
              <a:t>в) правапіс </a:t>
            </a:r>
            <a:r>
              <a:rPr lang="be-BY" sz="2400" b="1" i="1" dirty="0">
                <a:solidFill>
                  <a:srgbClr val="990099"/>
                </a:solidFill>
              </a:rPr>
              <a:t>і</a:t>
            </a:r>
            <a:r>
              <a:rPr lang="be-BY" sz="2400" b="1" dirty="0">
                <a:solidFill>
                  <a:srgbClr val="990099"/>
                </a:solidFill>
              </a:rPr>
              <a:t> пасля прыставак.</a:t>
            </a:r>
          </a:p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be-BY" sz="2400" b="1" dirty="0">
                <a:solidFill>
                  <a:srgbClr val="990099"/>
                </a:solidFill>
              </a:rPr>
              <a:t>4. Правапіс прыставак </a:t>
            </a:r>
            <a:r>
              <a:rPr lang="be-BY" sz="2400" b="1" i="1" dirty="0">
                <a:solidFill>
                  <a:srgbClr val="990099"/>
                </a:solidFill>
              </a:rPr>
              <a:t>са</a:t>
            </a:r>
            <a:r>
              <a:rPr lang="be-BY" sz="2400" b="1" dirty="0">
                <a:solidFill>
                  <a:srgbClr val="990099"/>
                </a:solidFill>
              </a:rPr>
              <a:t>-, </a:t>
            </a:r>
            <a:r>
              <a:rPr lang="be-BY" sz="2400" b="1" i="1" dirty="0">
                <a:solidFill>
                  <a:srgbClr val="990099"/>
                </a:solidFill>
              </a:rPr>
              <a:t>су</a:t>
            </a:r>
            <a:r>
              <a:rPr lang="be-BY" sz="2400" b="1" dirty="0">
                <a:solidFill>
                  <a:srgbClr val="990099"/>
                </a:solidFill>
              </a:rPr>
              <a:t>-:</a:t>
            </a:r>
          </a:p>
          <a:p>
            <a:pPr marL="822960" lvl="1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be-BY" sz="2400" b="1" dirty="0">
                <a:solidFill>
                  <a:srgbClr val="990099"/>
                </a:solidFill>
              </a:rPr>
              <a:t>а) правапіс прыстаўкі </a:t>
            </a:r>
            <a:r>
              <a:rPr lang="be-BY" sz="2400" b="1" i="1" dirty="0">
                <a:solidFill>
                  <a:srgbClr val="990099"/>
                </a:solidFill>
              </a:rPr>
              <a:t>са</a:t>
            </a:r>
            <a:r>
              <a:rPr lang="be-BY" sz="2400" b="1" dirty="0">
                <a:solidFill>
                  <a:srgbClr val="990099"/>
                </a:solidFill>
              </a:rPr>
              <a:t>-;</a:t>
            </a:r>
          </a:p>
          <a:p>
            <a:pPr marL="822960" lvl="1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be-BY" sz="2400" b="1" dirty="0">
                <a:solidFill>
                  <a:srgbClr val="990099"/>
                </a:solidFill>
              </a:rPr>
              <a:t>б) правапіс прыстаўкі </a:t>
            </a:r>
            <a:r>
              <a:rPr lang="be-BY" sz="2400" b="1" i="1" dirty="0">
                <a:solidFill>
                  <a:srgbClr val="990099"/>
                </a:solidFill>
              </a:rPr>
              <a:t>су</a:t>
            </a:r>
            <a:r>
              <a:rPr lang="be-BY" sz="2400" b="1" dirty="0">
                <a:solidFill>
                  <a:srgbClr val="990099"/>
                </a:solidFill>
              </a:rPr>
              <a:t>-.</a:t>
            </a:r>
          </a:p>
        </p:txBody>
      </p:sp>
    </p:spTree>
    <p:extLst>
      <p:ext uri="{BB962C8B-B14F-4D97-AF65-F5344CB8AC3E}">
        <p14:creationId xmlns:p14="http://schemas.microsoft.com/office/powerpoint/2010/main" val="36300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764704"/>
            <a:ext cx="4572000" cy="6093296"/>
          </a:xfrm>
          <a:solidFill>
            <a:srgbClr val="7AAF71"/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be-BY" sz="1800" dirty="0" smtClean="0"/>
              <a:t>Хіба на вечар той можна забыцца?</a:t>
            </a:r>
          </a:p>
          <a:p>
            <a:pPr marL="0" indent="0">
              <a:spcBef>
                <a:spcPts val="0"/>
              </a:spcBef>
              <a:buNone/>
            </a:pPr>
            <a:r>
              <a:rPr lang="be-BY" sz="1800" dirty="0" smtClean="0"/>
              <a:t>…Сонца за борам жар-птушкай садзіцца,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e-BY" sz="1800" dirty="0" smtClean="0"/>
              <a:t>Штосьці спявае пяшчотнае бор,</a:t>
            </a:r>
          </a:p>
          <a:p>
            <a:pPr marL="0" indent="0">
              <a:spcBef>
                <a:spcPts val="0"/>
              </a:spcBef>
              <a:buNone/>
            </a:pPr>
            <a:r>
              <a:rPr lang="be-BY" sz="1800" dirty="0" smtClean="0"/>
              <a:t>Пахне чабор,</a:t>
            </a:r>
          </a:p>
          <a:p>
            <a:pPr marL="0" indent="0">
              <a:spcBef>
                <a:spcPts val="0"/>
              </a:spcBef>
              <a:buNone/>
            </a:pPr>
            <a:r>
              <a:rPr lang="be-BY" sz="1800" dirty="0" smtClean="0"/>
              <a:t>Пахне чабор…</a:t>
            </a:r>
          </a:p>
          <a:p>
            <a:pPr>
              <a:spcBef>
                <a:spcPts val="0"/>
              </a:spcBef>
            </a:pPr>
            <a:endParaRPr lang="be-BY" sz="1800" dirty="0" smtClean="0"/>
          </a:p>
          <a:p>
            <a:pPr>
              <a:spcBef>
                <a:spcPts val="0"/>
              </a:spcBef>
            </a:pPr>
            <a:r>
              <a:rPr lang="be-BY" sz="1800" dirty="0" smtClean="0"/>
              <a:t>Лёгкія крокі на вузкай сцяжынцы.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be-BY" sz="1800" dirty="0" smtClean="0"/>
              <a:t>Дзеўчына ў белай іскрыстай хусцінцы.</a:t>
            </a:r>
            <a:br>
              <a:rPr lang="be-BY" sz="1800" dirty="0" smtClean="0"/>
            </a:br>
            <a:r>
              <a:rPr lang="be-BY" sz="1800" dirty="0" smtClean="0"/>
              <a:t>Быццам абсыпана промнямі зор.</a:t>
            </a:r>
            <a:endParaRPr lang="be-BY" sz="1800" dirty="0"/>
          </a:p>
          <a:p>
            <a:pPr marL="0" indent="0">
              <a:spcBef>
                <a:spcPts val="0"/>
              </a:spcBef>
              <a:buNone/>
            </a:pPr>
            <a:r>
              <a:rPr lang="be-BY" sz="1800" dirty="0"/>
              <a:t>Пахне чабор,</a:t>
            </a:r>
          </a:p>
          <a:p>
            <a:pPr marL="0" indent="0">
              <a:spcBef>
                <a:spcPts val="0"/>
              </a:spcBef>
              <a:buNone/>
            </a:pPr>
            <a:r>
              <a:rPr lang="be-BY" sz="1800" dirty="0"/>
              <a:t>Пахне </a:t>
            </a:r>
            <a:r>
              <a:rPr lang="be-BY" sz="1800" dirty="0" smtClean="0"/>
              <a:t>чабор</a:t>
            </a:r>
            <a:r>
              <a:rPr lang="be-BY" sz="1800" dirty="0" smtClean="0"/>
              <a:t>…</a:t>
            </a:r>
          </a:p>
          <a:p>
            <a:pPr marL="0" indent="0">
              <a:spcBef>
                <a:spcPts val="0"/>
              </a:spcBef>
              <a:buNone/>
            </a:pPr>
            <a:endParaRPr lang="be-BY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be-BY" sz="1800" dirty="0" smtClean="0"/>
              <a:t>Выйсці б насустрач, стаць і прызнацца.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be-BY" sz="1800" dirty="0" smtClean="0"/>
              <a:t>Вось яно – блізкае, яснае шчасце,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be-BY" sz="1800" dirty="0" smtClean="0"/>
              <a:t>Клікнуць хацелася  – голас замёр.</a:t>
            </a:r>
          </a:p>
          <a:p>
            <a:pPr marL="0" indent="0">
              <a:spcBef>
                <a:spcPts val="0"/>
              </a:spcBef>
              <a:buNone/>
            </a:pPr>
            <a:r>
              <a:rPr lang="be-BY" sz="1800" dirty="0" smtClean="0"/>
              <a:t>Пахне чабор,</a:t>
            </a:r>
          </a:p>
          <a:p>
            <a:pPr marL="0" indent="0">
              <a:spcBef>
                <a:spcPts val="0"/>
              </a:spcBef>
              <a:buNone/>
            </a:pPr>
            <a:r>
              <a:rPr lang="be-BY" sz="1800" dirty="0" smtClean="0"/>
              <a:t>Пахне чабор…</a:t>
            </a:r>
          </a:p>
          <a:p>
            <a:pPr marL="0" indent="0">
              <a:spcBef>
                <a:spcPts val="0"/>
              </a:spcBef>
              <a:buNone/>
            </a:pPr>
            <a:endParaRPr lang="be-BY" sz="1800" dirty="0" smtClean="0"/>
          </a:p>
          <a:p>
            <a:pPr marL="0" indent="0">
              <a:spcBef>
                <a:spcPts val="0"/>
              </a:spcBef>
              <a:buNone/>
            </a:pPr>
            <a:endParaRPr lang="be-BY" sz="1800" dirty="0" smtClean="0"/>
          </a:p>
          <a:p>
            <a:pPr marL="0" indent="0">
              <a:spcBef>
                <a:spcPts val="0"/>
              </a:spcBef>
              <a:buNone/>
            </a:pPr>
            <a:endParaRPr lang="be-BY" sz="1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/>
          <a:lstStyle/>
          <a:p>
            <a:pPr algn="l"/>
            <a:r>
              <a:rPr lang="be-BY" sz="3200" dirty="0"/>
              <a:t/>
            </a:r>
            <a:br>
              <a:rPr lang="be-BY" sz="3200" dirty="0"/>
            </a:br>
            <a:r>
              <a:rPr lang="be-BY" sz="3200" dirty="0" smtClean="0"/>
              <a:t>        </a:t>
            </a:r>
            <a:r>
              <a:rPr lang="be-BY" sz="3200" b="1" dirty="0" smtClean="0"/>
              <a:t>Пятрусь Броўка                    </a:t>
            </a:r>
            <a:r>
              <a:rPr lang="be-BY" sz="3200" b="1" i="1" dirty="0" smtClean="0">
                <a:solidFill>
                  <a:srgbClr val="00B050"/>
                </a:solidFill>
              </a:rPr>
              <a:t>Пахне чабор…</a:t>
            </a:r>
            <a:br>
              <a:rPr lang="be-BY" sz="3200" b="1" i="1" dirty="0" smtClean="0">
                <a:solidFill>
                  <a:srgbClr val="00B050"/>
                </a:solidFill>
              </a:rPr>
            </a:b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5720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8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318384"/>
              </p:ext>
            </p:extLst>
          </p:nvPr>
        </p:nvGraphicFramePr>
        <p:xfrm>
          <a:off x="-36512" y="2204864"/>
          <a:ext cx="4320480" cy="4680521"/>
        </p:xfrm>
        <a:graphic>
          <a:graphicData uri="http://schemas.openxmlformats.org/drawingml/2006/table">
            <a:tbl>
              <a:tblPr firstRow="1" firstCol="1" bandRow="1"/>
              <a:tblGrid>
                <a:gridCol w="2016224"/>
                <a:gridCol w="2304256"/>
              </a:tblGrid>
              <a:tr h="6309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Пішуцца </a:t>
                      </a:r>
                      <a:r>
                        <a:rPr lang="be-BY" sz="18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нязменна прыстаўкі, </a:t>
                      </a:r>
                      <a:endParaRPr lang="be-BY" sz="180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якія </a:t>
                      </a:r>
                      <a:r>
                        <a:rPr lang="be-BY" sz="18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заканчваюцца</a:t>
                      </a:r>
                      <a:r>
                        <a:rPr lang="be-BY" sz="18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800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5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*на зычныя 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Прыклады</a:t>
                      </a:r>
                      <a:endParaRPr lang="ru-RU" sz="1800" i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151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аб-</a:t>
                      </a:r>
                      <a:endParaRPr lang="ru-RU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бегчы</a:t>
                      </a: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скакаць</a:t>
                      </a: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ад-</a:t>
                      </a:r>
                      <a:endParaRPr lang="ru-RU" sz="18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несці</a:t>
                      </a: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ламаць</a:t>
                      </a: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над- </a:t>
                      </a:r>
                      <a:endParaRPr lang="ru-RU" sz="18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піс</a:t>
                      </a: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будаваць</a:t>
                      </a: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пад-</a:t>
                      </a:r>
                      <a:r>
                        <a:rPr lang="be-BY" sz="18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скочыць</a:t>
                      </a: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па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біць</a:t>
                      </a: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перад-(прад-)</a:t>
                      </a:r>
                      <a:r>
                        <a:rPr lang="be-BY" sz="18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</a:t>
                      </a:r>
                      <a:r>
                        <a:rPr lang="be-BY" sz="1800" b="1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be-BY" sz="18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бачыць</a:t>
                      </a:r>
                      <a:r>
                        <a:rPr lang="be-BY" sz="1800" i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*на галосную -</a:t>
                      </a:r>
                      <a:r>
                        <a:rPr lang="be-BY" sz="1800" b="1" i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Прыклады</a:t>
                      </a:r>
                      <a:endParaRPr lang="ru-RU" sz="1800" i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па-</a:t>
                      </a:r>
                      <a:endParaRPr lang="ru-RU" sz="18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думаць</a:t>
                      </a: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раіць</a:t>
                      </a: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за-</a:t>
                      </a:r>
                      <a:endParaRPr lang="ru-RU" sz="18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гаварыць</a:t>
                      </a: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хад</a:t>
                      </a: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на-</a:t>
                      </a:r>
                      <a:endParaRPr lang="ru-RU" sz="18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пісаць</a:t>
                      </a: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быць</a:t>
                      </a: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894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пера-</a:t>
                      </a:r>
                      <a:endParaRPr lang="ru-RU" sz="18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плыць</a:t>
                      </a:r>
                      <a:r>
                        <a:rPr lang="be-BY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пер</a:t>
                      </a:r>
                      <a:r>
                        <a:rPr lang="be-BY" sz="1800" b="1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be-BY" sz="1800" i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каз.</a:t>
                      </a:r>
                      <a:endParaRPr lang="ru-RU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864096"/>
          </a:xfrm>
        </p:spPr>
        <p:txBody>
          <a:bodyPr/>
          <a:lstStyle/>
          <a:p>
            <a:r>
              <a:rPr lang="be-BY" sz="4000" b="1" dirty="0" smtClean="0"/>
              <a:t>1.Правапіс нязменных прыставак</a:t>
            </a:r>
            <a:endParaRPr lang="ru-RU" sz="4000" b="1" dirty="0"/>
          </a:p>
        </p:txBody>
      </p:sp>
      <p:pic>
        <p:nvPicPr>
          <p:cNvPr id="1026" name="Picture 2" descr="C:\Users\Светлана\Pictures\chay-s-chabret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34" y="2172097"/>
            <a:ext cx="4860032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969179"/>
              </p:ext>
            </p:extLst>
          </p:nvPr>
        </p:nvGraphicFramePr>
        <p:xfrm>
          <a:off x="17457" y="764704"/>
          <a:ext cx="9126543" cy="5900504"/>
        </p:xfrm>
        <a:graphic>
          <a:graphicData uri="http://schemas.openxmlformats.org/drawingml/2006/table">
            <a:tbl>
              <a:tblPr firstRow="1" firstCol="1" bandRow="1"/>
              <a:tblGrid>
                <a:gridCol w="1746231"/>
                <a:gridCol w="2088232"/>
                <a:gridCol w="159816"/>
                <a:gridCol w="1442108"/>
                <a:gridCol w="3690156"/>
              </a:tblGrid>
              <a:tr h="21602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Змяняюцца прыстаўкі на -з/-с</a:t>
                      </a:r>
                      <a:endParaRPr lang="ru-RU" sz="1600" i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Прыклады</a:t>
                      </a:r>
                      <a:endParaRPr lang="ru-RU" sz="1600" i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16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 </a:t>
                      </a:r>
                      <a:r>
                        <a:rPr lang="be-BY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 літарай </a:t>
                      </a:r>
                      <a:r>
                        <a:rPr lang="be-BY" sz="16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яны пішуцца перад галоснымі, санорнымі і звонкімі зычнымі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57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з-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’есці</a:t>
                      </a:r>
                      <a:r>
                        <a:rPr lang="be-BY" sz="16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b="1" i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дабываць</a:t>
                      </a:r>
                      <a:r>
                        <a:rPr lang="be-BY" sz="16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b="1" i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ламаць</a:t>
                      </a:r>
                      <a:r>
                        <a:rPr lang="be-BY" sz="160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135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Заўвага! 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Прыстаўкі </a:t>
                      </a: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з-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с-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 словах, утвораных ад дзеясловаў </a:t>
                      </a:r>
                      <a:r>
                        <a:rPr lang="be-BY" sz="160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ісці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хадзіць 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пішуцца ў залежнасці ад лексічнага значэння: </a:t>
                      </a: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ысці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ысці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ыходзіць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ыходзіць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ыходзячы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ыходзячы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ыход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ход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ыходны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ходны </a:t>
                      </a:r>
                      <a:endParaRPr lang="ru-RU" sz="1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771">
                <a:tc>
                  <a:txBody>
                    <a:bodyPr/>
                    <a:lstStyle/>
                    <a:p>
                      <a:pPr indent="-495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із-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ноў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600" b="1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Заўвагі! </a:t>
                      </a:r>
                      <a:r>
                        <a:rPr lang="be-BY" sz="1600" b="0" i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be-BY" sz="16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Прыстаўка </a:t>
                      </a:r>
                      <a:r>
                        <a:rPr lang="be-BY" sz="1600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дыз-</a:t>
                      </a:r>
                      <a:r>
                        <a:rPr lang="be-BY" sz="16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пішацца з літарай </a:t>
                      </a:r>
                      <a:r>
                        <a:rPr lang="be-BY" sz="1600" b="1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перад галоснымі: </a:t>
                      </a:r>
                      <a:r>
                        <a:rPr lang="be-BY" sz="1600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ды</a:t>
                      </a:r>
                      <a:r>
                        <a:rPr lang="be-BY" sz="1600" b="1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асацыяльны</a:t>
                      </a:r>
                      <a:r>
                        <a:rPr lang="be-BY" sz="16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ды</a:t>
                      </a:r>
                      <a:r>
                        <a:rPr lang="be-BY" sz="1600" b="1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’юнкцыя.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6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Прыстаўка </a:t>
                      </a:r>
                      <a:r>
                        <a:rPr lang="be-BY" sz="1600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дэз-</a:t>
                      </a:r>
                      <a:r>
                        <a:rPr lang="be-BY" sz="16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пішацца нязменна (з літарай </a:t>
                      </a:r>
                      <a:r>
                        <a:rPr lang="be-BY" sz="1600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): </a:t>
                      </a:r>
                      <a:r>
                        <a:rPr lang="be-BY" sz="1600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дэ</a:t>
                      </a:r>
                      <a:r>
                        <a:rPr lang="be-BY" sz="1600" b="1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урбанізацыя 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80771">
                <a:tc>
                  <a:txBody>
                    <a:bodyPr/>
                    <a:lstStyle/>
                    <a:p>
                      <a:pPr indent="-495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без-(бяз)-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апеляцыйны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бе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дань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бя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людны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7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уз-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уз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араць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бегчы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7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праз-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мерны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92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раз-(роз-)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мова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i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</a:t>
                      </a:r>
                      <a:r>
                        <a:rPr lang="be-BY" sz="1600" b="1" i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дум</a:t>
                      </a:r>
                      <a:r>
                        <a:rPr lang="be-BY" sz="16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7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цераз-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цера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мерны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8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57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070" algn="l"/>
                        </a:tabLst>
                      </a:pPr>
                      <a:r>
                        <a:rPr lang="be-BY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 з літарай </a:t>
                      </a:r>
                      <a:r>
                        <a:rPr lang="be-BY" sz="16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прыстаўкі пішуцца перад глухімі зычнымі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с-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казаць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хапіць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бес-(бяс-)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бя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конца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бя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сонніца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ус- 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ход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хліп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прас- 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кочыць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рас-(рос-)</a:t>
                      </a:r>
                      <a:endParaRPr lang="ru-RU" sz="16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пачаць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чырк</a:t>
                      </a:r>
                      <a:r>
                        <a:rPr lang="be-BY" sz="16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церас-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цера</a:t>
                      </a:r>
                      <a:r>
                        <a:rPr lang="be-BY" sz="1600" b="1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палосіца</a:t>
                      </a: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576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Заўвага! 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Прыстаўка </a:t>
                      </a: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дыс</a:t>
                      </a:r>
                      <a:r>
                        <a:rPr lang="be-BY" sz="160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пішацца з літарай </a:t>
                      </a: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перад зычнымі: </a:t>
                      </a:r>
                      <a:r>
                        <a:rPr lang="be-BY" sz="160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ды</a:t>
                      </a: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крэдытаваць</a:t>
                      </a:r>
                      <a:r>
                        <a:rPr lang="be-BY" sz="16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ды</a:t>
                      </a:r>
                      <a:r>
                        <a:rPr lang="be-BY" sz="1600" b="1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be-BY" sz="160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функцыя</a:t>
                      </a:r>
                      <a:endParaRPr lang="ru-RU" sz="16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253" marR="572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05201" cy="720080"/>
          </a:xfrm>
        </p:spPr>
        <p:txBody>
          <a:bodyPr/>
          <a:lstStyle/>
          <a:p>
            <a:r>
              <a:rPr lang="be-BY" sz="4000" b="1" dirty="0" smtClean="0"/>
              <a:t>2.Правапіс зменных прыставак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529208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7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978623"/>
              </p:ext>
            </p:extLst>
          </p:nvPr>
        </p:nvGraphicFramePr>
        <p:xfrm>
          <a:off x="1" y="2132856"/>
          <a:ext cx="4716016" cy="4752528"/>
        </p:xfrm>
        <a:graphic>
          <a:graphicData uri="http://schemas.openxmlformats.org/drawingml/2006/table">
            <a:tbl>
              <a:tblPr firstRow="1" firstCol="1" bandRow="1"/>
              <a:tblGrid>
                <a:gridCol w="2665575"/>
                <a:gridCol w="2050441"/>
              </a:tblGrid>
              <a:tr h="43204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Літара 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be-BY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пішацца: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Умовы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Прыклады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4A2"/>
                    </a:solidFill>
                  </a:tcPr>
                </a:tc>
              </a:tr>
              <a:tr h="151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8590" algn="l"/>
                        </a:tabLst>
                      </a:pP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 у словах з коранем 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іс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-ці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ігр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-аць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ім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-я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інач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-ай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 месцы ненаціскнога пачатковага каранёвага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пасля прыставак на галосны 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-, 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за-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на-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па-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пера-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, 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ува-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граць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меннік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менне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па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сці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пера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начванне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ува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сці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4A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наступных словах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маць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маць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пера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маць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пера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манне</a:t>
                      </a: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маць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4A2"/>
                    </a:solidFill>
                  </a:tcPr>
                </a:tc>
              </a:tr>
              <a:tr h="1235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*пасля першай часткі складанага слова, якая заканчваецца на галосны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4A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адна</a:t>
                      </a:r>
                      <a:r>
                        <a:rPr lang="be-BY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be-BY" sz="16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менны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4A2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24136"/>
          </a:xfrm>
        </p:spPr>
        <p:txBody>
          <a:bodyPr/>
          <a:lstStyle/>
          <a:p>
            <a:r>
              <a:rPr lang="be-BY" sz="3600" b="1" dirty="0" smtClean="0"/>
              <a:t>3.Правапіс </a:t>
            </a:r>
            <a:r>
              <a:rPr lang="be-BY" sz="3600" b="1" i="1" dirty="0" smtClean="0"/>
              <a:t>й</a:t>
            </a:r>
            <a:r>
              <a:rPr lang="be-BY" sz="3600" b="1" dirty="0" smtClean="0"/>
              <a:t>,</a:t>
            </a:r>
            <a:r>
              <a:rPr lang="be-BY" sz="3600" b="1" i="1" dirty="0" smtClean="0"/>
              <a:t> і</a:t>
            </a:r>
            <a:r>
              <a:rPr lang="be-BY" sz="3600" b="1" dirty="0" smtClean="0"/>
              <a:t>, </a:t>
            </a:r>
            <a:r>
              <a:rPr lang="be-BY" sz="3600" b="1" i="1" dirty="0" smtClean="0"/>
              <a:t>ы</a:t>
            </a:r>
            <a:r>
              <a:rPr lang="be-BY" sz="3600" b="1" dirty="0" smtClean="0"/>
              <a:t>, пасля прыставак</a:t>
            </a:r>
            <a:br>
              <a:rPr lang="be-BY" sz="3600" b="1" dirty="0" smtClean="0"/>
            </a:br>
            <a:r>
              <a:rPr lang="be-BY" sz="3200" b="1" dirty="0" smtClean="0">
                <a:solidFill>
                  <a:srgbClr val="00B050"/>
                </a:solidFill>
              </a:rPr>
              <a:t>а) правапіс </a:t>
            </a:r>
            <a:r>
              <a:rPr lang="be-BY" sz="3200" b="1" i="1" dirty="0" smtClean="0">
                <a:solidFill>
                  <a:srgbClr val="00B050"/>
                </a:solidFill>
              </a:rPr>
              <a:t>й</a:t>
            </a:r>
            <a:r>
              <a:rPr lang="be-BY" sz="3200" b="1" dirty="0" smtClean="0">
                <a:solidFill>
                  <a:srgbClr val="00B050"/>
                </a:solidFill>
              </a:rPr>
              <a:t> пасля прыставак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7"/>
            <a:ext cx="4427984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355364"/>
              </p:ext>
            </p:extLst>
          </p:nvPr>
        </p:nvGraphicFramePr>
        <p:xfrm>
          <a:off x="-31831" y="2204864"/>
          <a:ext cx="5179895" cy="4680520"/>
        </p:xfrm>
        <a:graphic>
          <a:graphicData uri="http://schemas.openxmlformats.org/drawingml/2006/table">
            <a:tbl>
              <a:tblPr firstRow="1" firstCol="1" bandRow="1"/>
              <a:tblGrid>
                <a:gridCol w="2880320"/>
                <a:gridCol w="2299575"/>
              </a:tblGrid>
              <a:tr h="1440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Літара ы </a:t>
                      </a:r>
                      <a:r>
                        <a:rPr lang="be-BY" sz="18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пішацца:</a:t>
                      </a:r>
                      <a:endParaRPr lang="ru-RU" sz="18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80010" algn="l"/>
                        </a:tabLs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*замест каранёвай літары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па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ля прыставак на зычны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80010" algn="l"/>
                        </a:tabLst>
                      </a:pP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аб-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ад-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над-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пад-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раз-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80010" algn="l"/>
                        </a:tabLst>
                      </a:pP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з-</a:t>
                      </a: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с-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уз-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спад-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перад-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8001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інш.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  <a:tab pos="8001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акрамя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між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і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звыш-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аб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граць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ад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сці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аб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сці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пад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сці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раз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граць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ходны, спад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лба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перад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нфарктны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2472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*замест каранёвай літары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па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ля іншамоўных прыставакі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дэз-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 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суб-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be-BY" sz="1800" i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0" i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be-BY" sz="18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згодна з новымі правіламі арфаграфіі!</a:t>
                      </a:r>
                      <a:r>
                        <a:rPr lang="be-BY" sz="18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дэз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нфармацыя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дэз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нфекцыя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</a:t>
                      </a:r>
                      <a:r>
                        <a:rPr lang="be-BY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нспектар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507774"/>
          </a:xfrm>
        </p:spPr>
        <p:txBody>
          <a:bodyPr/>
          <a:lstStyle/>
          <a:p>
            <a:r>
              <a:rPr lang="be-BY" sz="3600" b="1" dirty="0"/>
              <a:t>3.Правапіс </a:t>
            </a:r>
            <a:r>
              <a:rPr lang="be-BY" sz="3600" b="1" i="1" dirty="0"/>
              <a:t>і</a:t>
            </a:r>
            <a:r>
              <a:rPr lang="be-BY" sz="3600" b="1" dirty="0"/>
              <a:t>, </a:t>
            </a:r>
            <a:r>
              <a:rPr lang="be-BY" sz="3600" b="1" i="1" dirty="0" smtClean="0"/>
              <a:t>ы</a:t>
            </a:r>
            <a:r>
              <a:rPr lang="be-BY" sz="3600" b="1" dirty="0" smtClean="0"/>
              <a:t>, </a:t>
            </a:r>
            <a:r>
              <a:rPr lang="be-BY" sz="3600" b="1" i="1" dirty="0"/>
              <a:t>й</a:t>
            </a:r>
            <a:r>
              <a:rPr lang="be-BY" sz="3600" b="1" dirty="0"/>
              <a:t> пасля </a:t>
            </a:r>
            <a:r>
              <a:rPr lang="be-BY" sz="3600" b="1" dirty="0" smtClean="0"/>
              <a:t>прыставак </a:t>
            </a:r>
            <a:r>
              <a:rPr lang="be-BY" sz="2400" dirty="0" smtClean="0"/>
              <a:t>(працяг)</a:t>
            </a:r>
            <a:br>
              <a:rPr lang="be-BY" sz="2400" dirty="0" smtClean="0"/>
            </a:br>
            <a:r>
              <a:rPr lang="be-BY" sz="3600" b="1" dirty="0" smtClean="0">
                <a:solidFill>
                  <a:srgbClr val="FFC000"/>
                </a:solidFill>
              </a:rPr>
              <a:t>б) правапіс </a:t>
            </a:r>
            <a:r>
              <a:rPr lang="be-BY" sz="3600" b="1" i="1" dirty="0" smtClean="0">
                <a:solidFill>
                  <a:srgbClr val="FFC000"/>
                </a:solidFill>
              </a:rPr>
              <a:t>ы</a:t>
            </a:r>
            <a:r>
              <a:rPr lang="be-BY" sz="3600" b="1" dirty="0" smtClean="0">
                <a:solidFill>
                  <a:srgbClr val="FFC000"/>
                </a:solidFill>
              </a:rPr>
              <a:t> пасля прыставак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4097" name="Picture 1" descr="C:\Users\Светлана\Picture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99593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6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544072"/>
              </p:ext>
            </p:extLst>
          </p:nvPr>
        </p:nvGraphicFramePr>
        <p:xfrm>
          <a:off x="-28624" y="2132856"/>
          <a:ext cx="5040560" cy="4830313"/>
        </p:xfrm>
        <a:graphic>
          <a:graphicData uri="http://schemas.openxmlformats.org/drawingml/2006/table">
            <a:tbl>
              <a:tblPr firstRow="1" firstCol="1" bandRow="1"/>
              <a:tblGrid>
                <a:gridCol w="2349386"/>
                <a:gridCol w="2691174"/>
              </a:tblGrid>
              <a:tr h="1815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Літара 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захоўваецца 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*пасля прыставак на галосны, калі ўтварае склад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за-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-кацца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аб’-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-нець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са-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-скаль-нік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за-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і-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скрыцца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пра-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н-фармаваць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за-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нт-рыгаваць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*пасля прыставак </a:t>
                      </a:r>
                      <a:r>
                        <a:rPr lang="be-BY" sz="1400" i="1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звыш- </a:t>
                      </a:r>
                      <a:r>
                        <a:rPr lang="be-BY" sz="140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b="1" i="1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i="1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між-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0805" algn="l"/>
                        </a:tabLst>
                      </a:pP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звыш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ндустрыяльны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між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нстытуцкі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*пасля ішамоўных прэфіксоідаў 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контр-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пан-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пост-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супер-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транс-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(акрамя 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дэз-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і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суб-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контр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пан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сламізм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пост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нфарктны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супер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нтэлект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транс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ндыйскі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*пасля прэфіксоіда экс-, які пішацца праз злучок </a:t>
                      </a:r>
                      <a:endParaRPr lang="ru-RU" sz="140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экс-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нжынер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экс-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мператар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64058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Заўвага!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Каранёвая літара 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захоўваецца ў складанаскарочаных </a:t>
                      </a:r>
                      <a:r>
                        <a:rPr lang="be-BY" sz="1400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словах: </a:t>
                      </a:r>
                      <a:r>
                        <a:rPr lang="be-BY" sz="1400" i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гар</a:t>
                      </a:r>
                      <a:r>
                        <a:rPr lang="be-BY" sz="1400" b="1" i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i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нспекцыя 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(гарадская інспекцыя), 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пал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тінфармацыя 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(палітычная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інфармацыя), 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</a:t>
                      </a:r>
                      <a:r>
                        <a:rPr lang="be-BY" sz="1400" b="1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нстытут 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(педагагічны інстытут) 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be-BY" sz="3600" b="1" dirty="0" smtClean="0"/>
              <a:t>3.Правапіс </a:t>
            </a:r>
            <a:r>
              <a:rPr lang="be-BY" sz="3600" b="1" i="1" dirty="0"/>
              <a:t>і</a:t>
            </a:r>
            <a:r>
              <a:rPr lang="be-BY" sz="3600" b="1" dirty="0"/>
              <a:t>, </a:t>
            </a:r>
            <a:r>
              <a:rPr lang="be-BY" sz="3600" b="1" i="1" dirty="0"/>
              <a:t>ы</a:t>
            </a:r>
            <a:r>
              <a:rPr lang="be-BY" sz="3600" b="1" dirty="0"/>
              <a:t>, </a:t>
            </a:r>
            <a:r>
              <a:rPr lang="be-BY" sz="3600" b="1" i="1" dirty="0"/>
              <a:t>й</a:t>
            </a:r>
            <a:r>
              <a:rPr lang="be-BY" sz="3600" b="1" dirty="0"/>
              <a:t> пасля прыставак </a:t>
            </a:r>
            <a:r>
              <a:rPr lang="be-BY" sz="1800" dirty="0"/>
              <a:t>(працяг)</a:t>
            </a:r>
            <a:br>
              <a:rPr lang="be-BY" sz="1800" dirty="0"/>
            </a:br>
            <a:r>
              <a:rPr lang="be-BY" sz="3200" b="1" dirty="0">
                <a:solidFill>
                  <a:srgbClr val="FFC000"/>
                </a:solidFill>
              </a:rPr>
              <a:t>в) </a:t>
            </a:r>
            <a:r>
              <a:rPr lang="be-BY" sz="3200" b="1" dirty="0" smtClean="0">
                <a:solidFill>
                  <a:srgbClr val="FFC000"/>
                </a:solidFill>
              </a:rPr>
              <a:t>правапіс </a:t>
            </a:r>
            <a:r>
              <a:rPr lang="be-BY" sz="3200" b="1" i="1" dirty="0" smtClean="0">
                <a:solidFill>
                  <a:srgbClr val="FFC000"/>
                </a:solidFill>
              </a:rPr>
              <a:t>і</a:t>
            </a:r>
            <a:r>
              <a:rPr lang="be-BY" sz="3200" b="1" dirty="0" smtClean="0">
                <a:solidFill>
                  <a:srgbClr val="FFC000"/>
                </a:solidFill>
              </a:rPr>
              <a:t> пасля прыставак</a:t>
            </a:r>
            <a:br>
              <a:rPr lang="be-BY" sz="3200" b="1" dirty="0" smtClean="0">
                <a:solidFill>
                  <a:srgbClr val="FFC000"/>
                </a:solidFill>
              </a:rPr>
            </a:b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5121" name="Picture 1" descr="C:\Users\Светлана\Pictures\dushi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4139952" cy="47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3219"/>
              </p:ext>
            </p:extLst>
          </p:nvPr>
        </p:nvGraphicFramePr>
        <p:xfrm>
          <a:off x="-41656" y="2132856"/>
          <a:ext cx="5616625" cy="4814756"/>
        </p:xfrm>
        <a:graphic>
          <a:graphicData uri="http://schemas.openxmlformats.org/drawingml/2006/table">
            <a:tbl>
              <a:tblPr firstRow="1" firstCol="1" bandRow="1"/>
              <a:tblGrid>
                <a:gridCol w="2736305"/>
                <a:gridCol w="2880320"/>
              </a:tblGrid>
              <a:tr h="3018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9070" algn="l"/>
                        </a:tabLs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Прыстаўка </a:t>
                      </a:r>
                      <a:r>
                        <a:rPr lang="be-BY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be-BY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пішацца: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некаторых назоўніках, дзе прыстаўка выдзяляецца толькі гістарычна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суд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вет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бор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юз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слоўе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запазычаннях і кальках (пераважна з рускай мовы)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іскальнік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курснік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дружнасць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трапезнік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чыненне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стаў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служывец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лексемах, словаўтваральна звязаных са словамі, што маюць прыстаўку 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са-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ўдзел 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ўдзельнік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слоўны 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слоўе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стыкоўванне 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стыкаваць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стаўляць 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стаў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шчэпка 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шчапіць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праўды 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праўдны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дзеясловах, калі 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са-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з’яўляецца варыянтам 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с-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(перад збегам зычных)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драць 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дзяру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гнаць 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ганю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</a:tr>
              <a:tr h="1077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*у прыметніку </a:t>
                      </a:r>
                      <a:r>
                        <a:rPr lang="be-BY" sz="14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праўдны</a:t>
                      </a:r>
                      <a:r>
                        <a:rPr lang="be-BY" sz="14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і вытворных ад яго словах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праўдны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(прым.) –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праўднасць 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(наз.),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e-BY" sz="14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</a:t>
                      </a:r>
                      <a:r>
                        <a:rPr lang="be-BY" sz="14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праўды</a:t>
                      </a: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(прысл.)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152128"/>
          </a:xfrm>
        </p:spPr>
        <p:txBody>
          <a:bodyPr/>
          <a:lstStyle/>
          <a:p>
            <a:r>
              <a:rPr lang="be-BY" sz="3600" b="1" dirty="0" smtClean="0"/>
              <a:t>3.Правапіс </a:t>
            </a:r>
            <a:r>
              <a:rPr lang="be-BY" sz="3600" b="1" dirty="0"/>
              <a:t>прыставак </a:t>
            </a:r>
            <a:r>
              <a:rPr lang="be-BY" sz="3600" b="1" i="1" dirty="0"/>
              <a:t>са</a:t>
            </a:r>
            <a:r>
              <a:rPr lang="be-BY" sz="3600" b="1" dirty="0"/>
              <a:t>-, </a:t>
            </a:r>
            <a:r>
              <a:rPr lang="be-BY" sz="3600" b="1" i="1" dirty="0"/>
              <a:t>су</a:t>
            </a:r>
            <a:r>
              <a:rPr lang="be-BY" sz="3600" b="1" dirty="0"/>
              <a:t>-</a:t>
            </a:r>
            <a:r>
              <a:rPr lang="be-BY" sz="4400" dirty="0"/>
              <a:t/>
            </a:r>
            <a:br>
              <a:rPr lang="be-BY" sz="4400" dirty="0"/>
            </a:br>
            <a:r>
              <a:rPr lang="be-BY" sz="3200" b="1" dirty="0">
                <a:solidFill>
                  <a:srgbClr val="FFC000"/>
                </a:solidFill>
              </a:rPr>
              <a:t>а</a:t>
            </a:r>
            <a:r>
              <a:rPr lang="be-BY" sz="3200" b="1" dirty="0" smtClean="0">
                <a:solidFill>
                  <a:srgbClr val="FFC000"/>
                </a:solidFill>
              </a:rPr>
              <a:t>) </a:t>
            </a:r>
            <a:r>
              <a:rPr lang="be-BY" sz="3200" b="1" dirty="0">
                <a:solidFill>
                  <a:srgbClr val="FFC000"/>
                </a:solidFill>
              </a:rPr>
              <a:t>правапіс прыстаўкі </a:t>
            </a:r>
            <a:r>
              <a:rPr lang="be-BY" sz="3200" b="1" i="1" dirty="0" smtClean="0">
                <a:solidFill>
                  <a:srgbClr val="FFC000"/>
                </a:solidFill>
              </a:rPr>
              <a:t>са</a:t>
            </a:r>
            <a:r>
              <a:rPr lang="be-BY" sz="3200" b="1" dirty="0" smtClean="0">
                <a:solidFill>
                  <a:srgbClr val="FFC000"/>
                </a:solidFill>
              </a:rPr>
              <a:t>-</a:t>
            </a:r>
            <a:br>
              <a:rPr lang="be-BY" sz="3200" b="1" dirty="0" smtClean="0">
                <a:solidFill>
                  <a:srgbClr val="FFC000"/>
                </a:solidFill>
              </a:rPr>
            </a:b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7169" name="Picture 1" descr="C:\Users\Светлана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762" y="2132856"/>
            <a:ext cx="3585237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FD516B-53C1-4B55-A1C5-D2EAEE9423EB}"/>
</file>

<file path=customXml/itemProps2.xml><?xml version="1.0" encoding="utf-8"?>
<ds:datastoreItem xmlns:ds="http://schemas.openxmlformats.org/officeDocument/2006/customXml" ds:itemID="{628E17FF-80F8-4321-BFAB-DACDA4C382B7}"/>
</file>

<file path=customXml/itemProps3.xml><?xml version="1.0" encoding="utf-8"?>
<ds:datastoreItem xmlns:ds="http://schemas.openxmlformats.org/officeDocument/2006/customXml" ds:itemID="{2CB8C807-6909-408C-B38F-F652160294D0}"/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115</TotalTime>
  <Words>994</Words>
  <Application>Microsoft Office PowerPoint</Application>
  <PresentationFormat>Экран (4:3)</PresentationFormat>
  <Paragraphs>163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Правапіс прыставак</vt:lpstr>
      <vt:lpstr>Презентация PowerPoint</vt:lpstr>
      <vt:lpstr>         Пятрусь Броўка                    Пахне чабор… </vt:lpstr>
      <vt:lpstr>1.Правапіс нязменных прыставак</vt:lpstr>
      <vt:lpstr>2.Правапіс зменных прыставак</vt:lpstr>
      <vt:lpstr>3.Правапіс й, і, ы, пасля прыставак а) правапіс й пасля прыставак</vt:lpstr>
      <vt:lpstr>3.Правапіс і, ы, й пасля прыставак (працяг) б) правапіс ы пасля прыставак</vt:lpstr>
      <vt:lpstr>3.Правапіс і, ы, й пасля прыставак (працяг) в) правапіс і пасля прыставак </vt:lpstr>
      <vt:lpstr>3.Правапіс прыставак са-, су- а) правапіс прыстаўкі са- </vt:lpstr>
      <vt:lpstr>3.Правапіс прыставак са-, су- б) правапіс прыстаўкі су- </vt:lpstr>
      <vt:lpstr>Дзякуй за ўвагу!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Правапіс  некаторых марфем</dc:title>
  <dc:creator>Светлана</dc:creator>
  <cp:lastModifiedBy>Светлана</cp:lastModifiedBy>
  <cp:revision>14</cp:revision>
  <dcterms:created xsi:type="dcterms:W3CDTF">2015-05-03T12:42:30Z</dcterms:created>
  <dcterms:modified xsi:type="dcterms:W3CDTF">2015-05-03T20:23:27Z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